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9" roundtripDataSignature="AMtx7mjsBlI4lPPh/INKNTg+Zv35n09G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cecf6c6dd_1_3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5cecf6c6dd_1_30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cecf6c6dd_1_3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5cecf6c6dd_1_35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cecf6c6dd_1_4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5cecf6c6dd_1_42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cecf6c6dd_1_4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5cecf6c6dd_1_44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cecf6c6dd_1_3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5cecf6c6dd_1_38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cecf6c6dd_1_3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5cecf6c6dd_1_39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cecf6c6dd_1_4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5cecf6c6dd_1_47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cecf6c6dd_1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5cecf6c6dd_1_5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cecf6c6dd_1_5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5cecf6c6dd_1_5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cecf6c6dd_1_4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5cecf6c6dd_1_49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cecf6c6dd_1_7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5cecf6c6dd_1_78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cecf6c6dd_1_4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5cecf6c6dd_1_49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cecf6c6dd_1_6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5cecf6c6dd_1_60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cecf6c6dd_1_6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5cecf6c6dd_1_6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5cecf6c6dd_1_6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5cecf6c6dd_1_62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cecf6c6dd_1_6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5cecf6c6dd_1_63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cecf6c6dd_1_6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5cecf6c6dd_1_65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cecf6c6dd_1_6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5cecf6c6dd_1_66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cecf6c6dd_1_6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5cecf6c6dd_1_67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5cecf6c6dd_1_6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g5cecf6c6dd_1_69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cecf6c6dd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5cecf6c6dd_1_4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5cecf6c6dd_1_7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5cecf6c6dd_1_70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cecf6c6dd_1_7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5cecf6c6dd_1_71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5cecf6c6dd_1_7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5cecf6c6dd_1_72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5cecf6c6dd_1_7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5cecf6c6dd_1_74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cecf6c6dd_1_7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5cecf6c6dd_1_75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cf1298bcf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5cf1298bcf_0_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5cf1298d26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5cf1298d26_0_5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cf1298d26_0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g5cf1298d26_0_8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cf1298d26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g5cf1298d26_0_10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cf1298d26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5cf1298d26_0_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cecf6c6dd_1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5cecf6c6dd_1_8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5cecf6c6dd_1_5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5cecf6c6dd_1_59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5cf1298d26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g5cf1298d26_0_1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cecf6c6dd_1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5cecf6c6dd_1_9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cecf6c6dd_1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5cecf6c6dd_1_10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cecf6c6dd_1_2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5cecf6c6dd_1_20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cecf6c6dd_1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5cecf6c6dd_1_3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cecf6c6dd_1_2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5cecf6c6dd_1_25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图片与标题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4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24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竖排文字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5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垂直排列标题与&#10;文本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6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幻灯片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内容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节标题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8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两栏内容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较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0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20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20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仅标题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内容与标题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3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3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4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hyperlink" Target="https://www.tensorflow.org/" TargetMode="External"/><Relationship Id="rId6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cloud.google.com/video-intelligence/" TargetMode="External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28.gif"/><Relationship Id="rId5" Type="http://schemas.openxmlformats.org/officeDocument/2006/relationships/hyperlink" Target="https://www.autodraw.com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hyperlink" Target="https://www.anaconda.com/distribution/#download-section" TargetMode="External"/><Relationship Id="rId5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26.png"/><Relationship Id="rId5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4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azure.microsoft.com/en-us/services/cognitive-services/computer-vision/" TargetMode="External"/><Relationship Id="rId5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Relationship Id="rId4" Type="http://schemas.openxmlformats.org/officeDocument/2006/relationships/image" Target="../media/image3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image" Target="../media/image4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Relationship Id="rId4" Type="http://schemas.openxmlformats.org/officeDocument/2006/relationships/image" Target="../media/image41.png"/><Relationship Id="rId5" Type="http://schemas.openxmlformats.org/officeDocument/2006/relationships/image" Target="../media/image5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png"/><Relationship Id="rId4" Type="http://schemas.openxmlformats.org/officeDocument/2006/relationships/image" Target="../media/image42.png"/><Relationship Id="rId5" Type="http://schemas.openxmlformats.org/officeDocument/2006/relationships/image" Target="../media/image4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Relationship Id="rId4" Type="http://schemas.openxmlformats.org/officeDocument/2006/relationships/image" Target="../media/image46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"/>
          <p:cNvPicPr preferRelativeResize="0"/>
          <p:nvPr/>
        </p:nvPicPr>
        <p:blipFill rotWithShape="1">
          <a:blip r:embed="rId3">
            <a:alphaModFix/>
          </a:blip>
          <a:srcRect b="21969" l="1096" r="-82" t="0"/>
          <a:stretch/>
        </p:blipFill>
        <p:spPr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"/>
          <p:cNvSpPr txBox="1"/>
          <p:nvPr/>
        </p:nvSpPr>
        <p:spPr>
          <a:xfrm>
            <a:off x="1369275" y="2063190"/>
            <a:ext cx="6405600" cy="21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Arial"/>
              <a:buNone/>
            </a:pPr>
            <a:r>
              <a:rPr lang="en-US" sz="7200">
                <a:solidFill>
                  <a:schemeClr val="dk2"/>
                </a:solidFill>
                <a:latin typeface="Bodoni"/>
                <a:ea typeface="Bodoni"/>
                <a:cs typeface="Bodoni"/>
                <a:sym typeface="Bodoni"/>
              </a:rPr>
              <a:t>Tensorflow</a:t>
            </a:r>
            <a:endParaRPr sz="7200">
              <a:solidFill>
                <a:schemeClr val="dk2"/>
              </a:solidFill>
              <a:latin typeface="Bodoni"/>
              <a:ea typeface="Bodoni"/>
              <a:cs typeface="Bodoni"/>
              <a:sym typeface="Bodon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Arial"/>
              <a:buNone/>
            </a:pPr>
            <a:r>
              <a:rPr lang="en-US" sz="7200">
                <a:solidFill>
                  <a:schemeClr val="dk2"/>
                </a:solidFill>
                <a:latin typeface="Bodoni"/>
                <a:ea typeface="Bodoni"/>
                <a:cs typeface="Bodoni"/>
                <a:sym typeface="Bodoni"/>
              </a:rPr>
              <a:t>基礎課程</a:t>
            </a:r>
            <a:endParaRPr b="0" i="0" sz="7200" u="none" cap="none" strike="noStrike">
              <a:solidFill>
                <a:schemeClr val="dk2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g5cecf6c6dd_1_305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5cecf6c6dd_1_305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5cecf6c6dd_1_305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增強式學習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8" name="Google Shape;228;g5cecf6c6dd_1_3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15" y="2096262"/>
            <a:ext cx="2161975" cy="266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5cecf6c6dd_1_305"/>
          <p:cNvSpPr/>
          <p:nvPr/>
        </p:nvSpPr>
        <p:spPr>
          <a:xfrm flipH="1">
            <a:off x="3404025" y="2974044"/>
            <a:ext cx="2827800" cy="9099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機器學習模型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30" name="Google Shape;230;g5cecf6c6dd_1_305"/>
          <p:cNvCxnSpPr>
            <a:stCxn id="228" idx="0"/>
            <a:endCxn id="229" idx="0"/>
          </p:cNvCxnSpPr>
          <p:nvPr/>
        </p:nvCxnSpPr>
        <p:spPr>
          <a:xfrm flipH="1" rot="-5400000">
            <a:off x="2806003" y="962262"/>
            <a:ext cx="877800" cy="3145800"/>
          </a:xfrm>
          <a:prstGeom prst="bentConnector3">
            <a:avLst>
              <a:gd fmla="val -41751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1" name="Google Shape;231;g5cecf6c6dd_1_305"/>
          <p:cNvCxnSpPr>
            <a:stCxn id="228" idx="2"/>
            <a:endCxn id="229" idx="2"/>
          </p:cNvCxnSpPr>
          <p:nvPr/>
        </p:nvCxnSpPr>
        <p:spPr>
          <a:xfrm rot="-5400000">
            <a:off x="2806003" y="2749938"/>
            <a:ext cx="877800" cy="3145800"/>
          </a:xfrm>
          <a:prstGeom prst="bentConnector3">
            <a:avLst>
              <a:gd fmla="val -52778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32" name="Google Shape;232;g5cecf6c6dd_1_305"/>
          <p:cNvSpPr txBox="1"/>
          <p:nvPr/>
        </p:nvSpPr>
        <p:spPr>
          <a:xfrm>
            <a:off x="1874775" y="1184525"/>
            <a:ext cx="223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訊息</a:t>
            </a:r>
            <a:endParaRPr sz="2400"/>
          </a:p>
        </p:txBody>
      </p:sp>
      <p:sp>
        <p:nvSpPr>
          <p:cNvPr id="233" name="Google Shape;233;g5cecf6c6dd_1_305"/>
          <p:cNvSpPr txBox="1"/>
          <p:nvPr/>
        </p:nvSpPr>
        <p:spPr>
          <a:xfrm>
            <a:off x="1874775" y="5382550"/>
            <a:ext cx="223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執行</a:t>
            </a:r>
            <a:endParaRPr sz="2400"/>
          </a:p>
        </p:txBody>
      </p:sp>
      <p:sp>
        <p:nvSpPr>
          <p:cNvPr id="234" name="Google Shape;234;g5cecf6c6dd_1_305"/>
          <p:cNvSpPr/>
          <p:nvPr/>
        </p:nvSpPr>
        <p:spPr>
          <a:xfrm flipH="1">
            <a:off x="6716500" y="2096250"/>
            <a:ext cx="1917300" cy="9099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正向刺激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g5cecf6c6dd_1_305"/>
          <p:cNvSpPr/>
          <p:nvPr/>
        </p:nvSpPr>
        <p:spPr>
          <a:xfrm flipH="1">
            <a:off x="6716500" y="3883950"/>
            <a:ext cx="1917300" cy="9099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負向刺激</a:t>
            </a:r>
            <a:endParaRPr sz="2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236" name="Google Shape;236;g5cecf6c6dd_1_305"/>
          <p:cNvCxnSpPr>
            <a:stCxn id="229" idx="1"/>
            <a:endCxn id="235" idx="3"/>
          </p:cNvCxnSpPr>
          <p:nvPr/>
        </p:nvCxnSpPr>
        <p:spPr>
          <a:xfrm>
            <a:off x="6231825" y="3428994"/>
            <a:ext cx="484800" cy="90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g5cecf6c6dd_1_305"/>
          <p:cNvCxnSpPr>
            <a:stCxn id="229" idx="1"/>
            <a:endCxn id="234" idx="3"/>
          </p:cNvCxnSpPr>
          <p:nvPr/>
        </p:nvCxnSpPr>
        <p:spPr>
          <a:xfrm flipH="1" rot="10800000">
            <a:off x="6231825" y="2551194"/>
            <a:ext cx="484800" cy="8778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g5cecf6c6dd_1_350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5cecf6c6dd_1_350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5cecf6c6dd_1_350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類神經網路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5" name="Google Shape;245;g5cecf6c6dd_1_3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3975" y="1168175"/>
            <a:ext cx="5476050" cy="52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g5cecf6c6dd_1_425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5cecf6c6dd_1_425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5cecf6c6dd_1_425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類神經網路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g5cecf6c6dd_1_4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2427" y="1846177"/>
            <a:ext cx="2993200" cy="35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5cecf6c6dd_1_4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7101" y="1975514"/>
            <a:ext cx="3720300" cy="367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g5cecf6c6dd_1_44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5cecf6c6dd_1_442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5cecf6c6dd_1_44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類神經網路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2" name="Google Shape;262;g5cecf6c6dd_1_4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75" y="1119475"/>
            <a:ext cx="8634226" cy="53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g5cecf6c6dd_1_38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5cecf6c6dd_1_382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5cecf6c6dd_1_38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類神經網路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0" name="Google Shape;270;g5cecf6c6dd_1_382"/>
          <p:cNvPicPr preferRelativeResize="0"/>
          <p:nvPr/>
        </p:nvPicPr>
        <p:blipFill rotWithShape="1">
          <a:blip r:embed="rId4">
            <a:alphaModFix/>
          </a:blip>
          <a:srcRect b="13359" l="0" r="0" t="0"/>
          <a:stretch/>
        </p:blipFill>
        <p:spPr>
          <a:xfrm>
            <a:off x="631875" y="2349225"/>
            <a:ext cx="7224076" cy="403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5cecf6c6dd_1_3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0375" y="1177950"/>
            <a:ext cx="2123250" cy="1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5cecf6c6dd_1_382"/>
          <p:cNvSpPr/>
          <p:nvPr/>
        </p:nvSpPr>
        <p:spPr>
          <a:xfrm flipH="1">
            <a:off x="7511425" y="3909550"/>
            <a:ext cx="1403700" cy="9099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貓</a:t>
            </a:r>
            <a:endParaRPr sz="2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73" name="Google Shape;273;g5cecf6c6dd_1_382"/>
          <p:cNvPicPr preferRelativeResize="0"/>
          <p:nvPr/>
        </p:nvPicPr>
        <p:blipFill rotWithShape="1">
          <a:blip r:embed="rId5">
            <a:alphaModFix/>
          </a:blip>
          <a:srcRect b="56970" l="23625" r="49135" t="10411"/>
          <a:stretch/>
        </p:blipFill>
        <p:spPr>
          <a:xfrm>
            <a:off x="1008050" y="2676075"/>
            <a:ext cx="578375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5cecf6c6dd_1_382"/>
          <p:cNvPicPr preferRelativeResize="0"/>
          <p:nvPr/>
        </p:nvPicPr>
        <p:blipFill rotWithShape="1">
          <a:blip r:embed="rId5">
            <a:alphaModFix/>
          </a:blip>
          <a:srcRect b="33691" l="63318" r="9441" t="33691"/>
          <a:stretch/>
        </p:blipFill>
        <p:spPr>
          <a:xfrm>
            <a:off x="1008050" y="3588650"/>
            <a:ext cx="578375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5cecf6c6dd_1_382"/>
          <p:cNvPicPr preferRelativeResize="0"/>
          <p:nvPr/>
        </p:nvPicPr>
        <p:blipFill rotWithShape="1">
          <a:blip r:embed="rId5">
            <a:alphaModFix/>
          </a:blip>
          <a:srcRect b="16341" l="22066" r="50693" t="51040"/>
          <a:stretch/>
        </p:blipFill>
        <p:spPr>
          <a:xfrm>
            <a:off x="1008050" y="4583850"/>
            <a:ext cx="578375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5cecf6c6dd_1_382"/>
          <p:cNvPicPr preferRelativeResize="0"/>
          <p:nvPr/>
        </p:nvPicPr>
        <p:blipFill rotWithShape="1">
          <a:blip r:embed="rId5">
            <a:alphaModFix/>
          </a:blip>
          <a:srcRect b="52302" l="36381" r="36378" t="15079"/>
          <a:stretch/>
        </p:blipFill>
        <p:spPr>
          <a:xfrm>
            <a:off x="1008050" y="5579050"/>
            <a:ext cx="578375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g5cecf6c6dd_1_399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5cecf6c6dd_1_399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5cecf6c6dd_1_399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類神經網路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4" name="Google Shape;284;g5cecf6c6dd_1_399"/>
          <p:cNvPicPr preferRelativeResize="0"/>
          <p:nvPr/>
        </p:nvPicPr>
        <p:blipFill rotWithShape="1">
          <a:blip r:embed="rId4">
            <a:alphaModFix/>
          </a:blip>
          <a:srcRect b="0" l="45542" r="0" t="0"/>
          <a:stretch/>
        </p:blipFill>
        <p:spPr>
          <a:xfrm>
            <a:off x="875250" y="1949350"/>
            <a:ext cx="7393500" cy="40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g5cecf6c6dd_1_470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5cecf6c6dd_1_470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5cecf6c6dd_1_470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常見深度學習模型介紹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2" name="Google Shape;292;g5cecf6c6dd_1_4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1828775"/>
            <a:ext cx="8953499" cy="478822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5cecf6c6dd_1_470"/>
          <p:cNvSpPr txBox="1"/>
          <p:nvPr/>
        </p:nvSpPr>
        <p:spPr>
          <a:xfrm>
            <a:off x="163650" y="1051800"/>
            <a:ext cx="83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卷積神經網路（CNN）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g5cecf6c6dd_1_51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5cecf6c6dd_1_514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5cecf6c6dd_1_51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常見深度學習模型介紹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1" name="Google Shape;301;g5cecf6c6dd_1_514"/>
          <p:cNvSpPr txBox="1"/>
          <p:nvPr/>
        </p:nvSpPr>
        <p:spPr>
          <a:xfrm>
            <a:off x="163650" y="1051800"/>
            <a:ext cx="83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遞歸神經網路（RNN）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2" name="Google Shape;302;g5cecf6c6dd_1_5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16920"/>
            <a:ext cx="9143999" cy="34241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5cecf6c6dd_1_523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5cecf6c6dd_1_523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5cecf6c6dd_1_523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0" name="Google Shape;310;g5cecf6c6dd_1_5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438" y="1280400"/>
            <a:ext cx="1745150" cy="14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g5cecf6c6dd_1_523"/>
          <p:cNvSpPr txBox="1"/>
          <p:nvPr/>
        </p:nvSpPr>
        <p:spPr>
          <a:xfrm>
            <a:off x="2504664" y="1118475"/>
            <a:ext cx="62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https://www.tensorflow.org/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 是 Google 開發的開源機器學習工具。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透過使用Computational Graph，來進行數值演算。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支援程式語言：python、C++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系統需求：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作業系統必須為Mac或Linux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2.7 或 3.3 （含以上）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2" name="Google Shape;312;g5cecf6c6dd_1_5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3975" y="3067650"/>
            <a:ext cx="5967400" cy="361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g5cecf6c6dd_1_491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5cecf6c6dd_1_491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5cecf6c6dd_1_491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0" name="Google Shape;320;g5cecf6c6dd_1_4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7738" y="1362075"/>
            <a:ext cx="7248525" cy="44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 b="21969" l="1096" r="-82" t="0"/>
          <a:stretch/>
        </p:blipFill>
        <p:spPr>
          <a:xfrm>
            <a:off x="1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深度學習應用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159051" y="1051800"/>
            <a:ext cx="62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Cloud Video Intelligence API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上傳影片，自動辨識出影片中所有出現的物件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網址：</a:t>
            </a:r>
            <a:r>
              <a:rPr b="1" lang="en-US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https://cloud.google.com/video-intelligence/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0" name="Google Shape;11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187" y="2115225"/>
            <a:ext cx="7467626" cy="42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g5cecf6c6dd_1_788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5cecf6c6dd_1_788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g5cecf6c6dd_1_788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8" name="Google Shape;328;g5cecf6c6dd_1_7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" y="2005025"/>
            <a:ext cx="6934200" cy="39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5cecf6c6dd_1_788"/>
          <p:cNvSpPr txBox="1"/>
          <p:nvPr/>
        </p:nvSpPr>
        <p:spPr>
          <a:xfrm>
            <a:off x="559100" y="1051800"/>
            <a:ext cx="677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藉助 TensorFlow，Google 讓產品更智慧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AutoDraw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能幫助你將自己的塗鴉變成畫作。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g5cecf6c6dd_1_497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5cecf6c6dd_1_497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5cecf6c6dd_1_497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7" name="Google Shape;337;g5cecf6c6dd_1_497"/>
          <p:cNvSpPr txBox="1"/>
          <p:nvPr/>
        </p:nvSpPr>
        <p:spPr>
          <a:xfrm>
            <a:off x="559100" y="1051800"/>
            <a:ext cx="677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安裝Anaconda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連結至Anaconda網站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https://www.anaconda.com/distribution/#download-section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點擊「Download」下載套件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8" name="Google Shape;338;g5cecf6c6dd_1_4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750" y="2398399"/>
            <a:ext cx="7810501" cy="416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g5cecf6c6dd_1_60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5cecf6c6dd_1_602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g5cecf6c6dd_1_60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6" name="Google Shape;346;g5cecf6c6dd_1_602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安裝Anaconda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執行安裝程式，點擊「Next &gt;」，並點選「I Agree」同意條款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7" name="Google Shape;347;g5cecf6c6dd_1_6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38" y="2384900"/>
            <a:ext cx="3667125" cy="28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g5cecf6c6dd_1_6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3913" y="2384888"/>
            <a:ext cx="366712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g5cecf6c6dd_1_61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5cecf6c6dd_1_612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g5cecf6c6dd_1_61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6" name="Google Shape;356;g5cecf6c6dd_1_612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安裝Anaconda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設定使用者和安裝路徑，點擊「Next &gt;」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7" name="Google Shape;357;g5cecf6c6dd_1_6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38" y="2384888"/>
            <a:ext cx="3667125" cy="28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g5cecf6c6dd_1_6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3913" y="2384900"/>
            <a:ext cx="366712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g5cecf6c6dd_1_62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g5cecf6c6dd_1_624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5cecf6c6dd_1_62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6" name="Google Shape;366;g5cecf6c6dd_1_624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安裝Anaconda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勾選「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Anaconda to the system PATH environment variable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」，並點擊「Install」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7" name="Google Shape;367;g5cecf6c6dd_1_6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38" y="2384900"/>
            <a:ext cx="366712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5cecf6c6dd_1_624"/>
          <p:cNvSpPr/>
          <p:nvPr/>
        </p:nvSpPr>
        <p:spPr>
          <a:xfrm>
            <a:off x="962025" y="3248025"/>
            <a:ext cx="3009900" cy="590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g5cecf6c6dd_1_6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3913" y="2384888"/>
            <a:ext cx="366712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g5cecf6c6dd_1_638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g5cecf6c6dd_1_638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g5cecf6c6dd_1_638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Google Shape;377;g5cecf6c6dd_1_638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執行「命令提示字元」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8" name="Google Shape;378;g5cecf6c6dd_1_6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g5cecf6c6dd_1_65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5cecf6c6dd_1_652"/>
          <p:cNvSpPr/>
          <p:nvPr/>
        </p:nvSpPr>
        <p:spPr>
          <a:xfrm>
            <a:off x="2" y="9695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g5cecf6c6dd_1_65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6" name="Google Shape;386;g5cecf6c6dd_1_652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安裝pip工具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conda install pip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出現「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Proceed([y]/n)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」，輸入「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」，並點擊「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7" name="Google Shape;387;g5cecf6c6dd_1_6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g5cecf6c6dd_1_652"/>
          <p:cNvSpPr/>
          <p:nvPr/>
        </p:nvSpPr>
        <p:spPr>
          <a:xfrm>
            <a:off x="2047875" y="4438650"/>
            <a:ext cx="1514400" cy="34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g5cecf6c6dd_1_665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5cecf6c6dd_1_665"/>
          <p:cNvSpPr/>
          <p:nvPr/>
        </p:nvSpPr>
        <p:spPr>
          <a:xfrm>
            <a:off x="2" y="9695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g5cecf6c6dd_1_665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6" name="Google Shape;396;g5cecf6c6dd_1_665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建立TensorFlow使用之資料夾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本例為「D:\MyTensorFlow」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7" name="Google Shape;397;g5cecf6c6dd_1_6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2663" y="2619375"/>
            <a:ext cx="46386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g5cecf6c6dd_1_678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g5cecf6c6dd_1_678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g5cecf6c6dd_1_678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5" name="Google Shape;405;g5cecf6c6dd_1_678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建立TensorFlow使用之資料夾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d: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」切換到D磁碟槽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cd D:\MyTensorFlow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」切換到MyTensorFlow資料夾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6" name="Google Shape;406;g5cecf6c6dd_1_6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g5cecf6c6dd_1_678"/>
          <p:cNvSpPr/>
          <p:nvPr/>
        </p:nvSpPr>
        <p:spPr>
          <a:xfrm>
            <a:off x="1914525" y="3305175"/>
            <a:ext cx="1514400" cy="34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g5cecf6c6dd_1_690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g5cecf6c6dd_1_690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g5cecf6c6dd_1_690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5" name="Google Shape;415;g5cecf6c6dd_1_690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建立Anaconda虛擬環境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--version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」查詢Python版本號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本例Python版本號為「</a:t>
            </a:r>
            <a:r>
              <a:rPr b="1" lang="en-US" sz="18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3.6.3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16" name="Google Shape;416;g5cecf6c6dd_1_6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g5cecf6c6dd_1_4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5cecf6c6dd_1_44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5cecf6c6dd_1_4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深度學習</a:t>
            </a: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應用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g5cecf6c6dd_1_44"/>
          <p:cNvSpPr txBox="1"/>
          <p:nvPr/>
        </p:nvSpPr>
        <p:spPr>
          <a:xfrm>
            <a:off x="163650" y="1051800"/>
            <a:ext cx="94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Microsoft Azure Computer Vision API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上傳圖片，自動辨識出圖片中出現的物件，並產生圖片說明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網址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：</a:t>
            </a:r>
            <a:r>
              <a:rPr b="1" lang="en-US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https://azure.microsoft.com/en-us/services/cognitive-services/computer-vision/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g5cecf6c6dd_1_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875" y="2158375"/>
            <a:ext cx="7462243" cy="42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g5cecf6c6dd_1_701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5cecf6c6dd_1_701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g5cecf6c6dd_1_701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4" name="Google Shape;424;g5cecf6c6dd_1_701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建立Anaconda虛擬環境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conda create --name </a:t>
            </a:r>
            <a:r>
              <a:rPr b="1" lang="en-US" sz="18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虛擬環境名稱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python=</a:t>
            </a:r>
            <a:r>
              <a:rPr b="1" lang="en-US" sz="18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Python版本號 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anaconda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本例為「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conda create --name tensorflow python=3.6.3 anaconda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5" name="Google Shape;425;g5cecf6c6dd_1_7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g5cecf6c6dd_1_711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g5cecf6c6dd_1_711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g5cecf6c6dd_1_711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3" name="Google Shape;433;g5cecf6c6dd_1_711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建立Anaconda虛擬環境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出現「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Proceed([y]/n)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」，輸入「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」，並點擊「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4" name="Google Shape;434;g5cecf6c6dd_1_7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g5cecf6c6dd_1_72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g5cecf6c6dd_1_722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g5cecf6c6dd_1_72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2" name="Google Shape;442;g5cecf6c6dd_1_722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建立Anaconda虛擬環境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安裝完成畫面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訊息中提示開啟虛擬環境的指令為「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activate tensorflow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訊息中提示關閉虛擬環境的指令為「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deactivate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3" name="Google Shape;443;g5cecf6c6dd_1_7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86050"/>
            <a:ext cx="4838700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g5cecf6c6dd_1_722"/>
          <p:cNvSpPr/>
          <p:nvPr/>
        </p:nvSpPr>
        <p:spPr>
          <a:xfrm>
            <a:off x="2152650" y="4495800"/>
            <a:ext cx="1514400" cy="34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5cecf6c6dd_1_722"/>
          <p:cNvSpPr/>
          <p:nvPr/>
        </p:nvSpPr>
        <p:spPr>
          <a:xfrm>
            <a:off x="2152650" y="4838700"/>
            <a:ext cx="1514400" cy="34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5cecf6c6dd_1_746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5cecf6c6dd_1_746"/>
          <p:cNvSpPr/>
          <p:nvPr/>
        </p:nvSpPr>
        <p:spPr>
          <a:xfrm>
            <a:off x="2" y="9695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g5cecf6c6dd_1_746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3" name="Google Shape;453;g5cecf6c6dd_1_746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建立Anaconda虛擬環境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activate tensorflow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」開啟虛擬環境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指令列前方出現「</a:t>
            </a:r>
            <a:r>
              <a:rPr b="1" lang="en-US" sz="18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(虛擬環境名稱)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」即代表已開啟虛擬環境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本例為「 </a:t>
            </a:r>
            <a:r>
              <a:rPr b="1" lang="en-US" sz="18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(tensorflow) 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54" name="Google Shape;454;g5cecf6c6dd_1_7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g5cecf6c6dd_1_746"/>
          <p:cNvSpPr/>
          <p:nvPr/>
        </p:nvSpPr>
        <p:spPr>
          <a:xfrm>
            <a:off x="1809750" y="5429250"/>
            <a:ext cx="1514400" cy="34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g5cecf6c6dd_1_758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g5cecf6c6dd_1_758"/>
          <p:cNvSpPr/>
          <p:nvPr/>
        </p:nvSpPr>
        <p:spPr>
          <a:xfrm>
            <a:off x="2" y="9695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g5cecf6c6dd_1_758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3" name="Google Shape;463;g5cecf6c6dd_1_758"/>
          <p:cNvSpPr txBox="1"/>
          <p:nvPr/>
        </p:nvSpPr>
        <p:spPr>
          <a:xfrm>
            <a:off x="559100" y="1051800"/>
            <a:ext cx="752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輸入指令「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 install --ignore-installed --upgrade tensorflow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」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安裝完成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4" name="Google Shape;464;g5cecf6c6dd_1_7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2609850"/>
            <a:ext cx="48387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g5cf1298bcf_0_2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5cf1298bcf_0_2"/>
          <p:cNvSpPr/>
          <p:nvPr/>
        </p:nvSpPr>
        <p:spPr>
          <a:xfrm>
            <a:off x="2" y="9695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g5cf1298bcf_0_2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TensorFlow安裝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2" name="Google Shape;472;g5cf1298bcf_0_2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執行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引用TensorFlow函式庫和查詢版本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3716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tensorflow as tf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3716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tf.__version__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建立hello字串常數，並建立TensorFlow之Session，以及執行TensorFlow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3716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hello = tf.constant('Hello, TensorFlow!')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3716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 = tf.Session()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3716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Char char="➢"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print(sess.run(hello))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73" name="Google Shape;473;g5cf1298bcf_0_2"/>
          <p:cNvPicPr preferRelativeResize="0"/>
          <p:nvPr/>
        </p:nvPicPr>
        <p:blipFill rotWithShape="1">
          <a:blip r:embed="rId4">
            <a:alphaModFix/>
          </a:blip>
          <a:srcRect b="21881" l="0" r="0" t="0"/>
          <a:stretch/>
        </p:blipFill>
        <p:spPr>
          <a:xfrm>
            <a:off x="704263" y="3486150"/>
            <a:ext cx="7735474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g5cf1298d26_0_51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5cf1298d26_0_51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g5cf1298d26_0_51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TensorFlow程式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g5cf1298d26_0_51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宣告：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tf.constant() 建立常數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tf.variable() 建立變數</a:t>
            </a:r>
            <a:endParaRPr b="1" sz="18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82" name="Google Shape;482;g5cf1298d26_0_51"/>
          <p:cNvPicPr preferRelativeResize="0"/>
          <p:nvPr/>
        </p:nvPicPr>
        <p:blipFill rotWithShape="1">
          <a:blip r:embed="rId4">
            <a:alphaModFix/>
          </a:blip>
          <a:srcRect b="0" l="0" r="0" t="6820"/>
          <a:stretch/>
        </p:blipFill>
        <p:spPr>
          <a:xfrm>
            <a:off x="559100" y="1890300"/>
            <a:ext cx="3652850" cy="11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g5cf1298d26_0_51"/>
          <p:cNvSpPr txBox="1"/>
          <p:nvPr/>
        </p:nvSpPr>
        <p:spPr>
          <a:xfrm>
            <a:off x="651825" y="3031713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執行計算圖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sess=tf.Session()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sess.run()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在沒有session.run的情況下，我們可以看到const跟tensor以及type，那麼這次改用session.run的方式來執行result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84" name="Google Shape;484;g5cf1298d26_0_51"/>
          <p:cNvPicPr preferRelativeResize="0"/>
          <p:nvPr/>
        </p:nvPicPr>
        <p:blipFill rotWithShape="1">
          <a:blip r:embed="rId5">
            <a:alphaModFix/>
          </a:blip>
          <a:srcRect b="0" l="21297" r="0" t="0"/>
          <a:stretch/>
        </p:blipFill>
        <p:spPr>
          <a:xfrm>
            <a:off x="759600" y="4615025"/>
            <a:ext cx="3099425" cy="18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g5cf1298d26_0_86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g5cf1298d26_0_86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5cf1298d26_0_86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TensorFlow程式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2" name="Google Shape;492;g5cf1298d26_0_86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宣告：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tf.constant() 建立常數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tf.variable() 建立變數</a:t>
            </a:r>
            <a:endParaRPr b="1" sz="18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3" name="Google Shape;493;g5cf1298d26_0_86"/>
          <p:cNvSpPr txBox="1"/>
          <p:nvPr/>
        </p:nvSpPr>
        <p:spPr>
          <a:xfrm>
            <a:off x="559100" y="2327925"/>
            <a:ext cx="84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 的觀念之中，它需要兩個步驟：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宣告變數張量的初始值、類型與外觀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初始化變數張量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如果宣告的變數張量沒有經過初始化，我們將會得到 </a:t>
            </a:r>
            <a:r>
              <a:rPr b="1" lang="en-US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FailedPreconditionError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需將變數張量的 initializer 屬性放入 Session 中執行即可。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4" name="Google Shape;494;g5cf1298d26_0_86"/>
          <p:cNvPicPr preferRelativeResize="0"/>
          <p:nvPr/>
        </p:nvPicPr>
        <p:blipFill rotWithShape="1">
          <a:blip r:embed="rId4">
            <a:alphaModFix/>
          </a:blip>
          <a:srcRect b="0" l="0" r="48288" t="0"/>
          <a:stretch/>
        </p:blipFill>
        <p:spPr>
          <a:xfrm>
            <a:off x="653400" y="5338325"/>
            <a:ext cx="4659549" cy="10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g5cf1298d26_0_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400" y="3398888"/>
            <a:ext cx="3505200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5cf1298d26_0_108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5cf1298d26_0_108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g5cf1298d26_0_108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TensorFlow程式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3" name="Google Shape;503;g5cf1298d26_0_108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數值運算：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tf.add(x,y,name) 加法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tf.subtract(x,y,name) 減法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tf.multiply(x,y,name) 乘法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tf.divide(x,y,name) 除法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tf.mod(x,y,name) 餘數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tf.sqrt(x,name) 平方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tf.abs(x,name) 絕對值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4" name="Google Shape;504;g5cf1298d26_0_108"/>
          <p:cNvSpPr txBox="1"/>
          <p:nvPr/>
        </p:nvSpPr>
        <p:spPr>
          <a:xfrm>
            <a:off x="4380125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: 輸入參數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: 輸入參數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: 設定運算名稱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05" name="Google Shape;505;g5cf1298d26_0_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225" y="3777700"/>
            <a:ext cx="3928775" cy="1694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g5cf1298d26_0_108"/>
          <p:cNvPicPr preferRelativeResize="0"/>
          <p:nvPr/>
        </p:nvPicPr>
        <p:blipFill rotWithShape="1">
          <a:blip r:embed="rId5">
            <a:alphaModFix/>
          </a:blip>
          <a:srcRect b="0" l="0" r="52767" t="0"/>
          <a:stretch/>
        </p:blipFill>
        <p:spPr>
          <a:xfrm>
            <a:off x="5023200" y="3812038"/>
            <a:ext cx="3562450" cy="1626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g5cf1298d26_0_23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g5cf1298d26_0_23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g5cf1298d26_0_23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TensorFlow程式範例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4" name="Google Shape;514;g5cf1298d26_0_23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tensorflow as tf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numpy as np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matplotlib.pyplot as plt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用 numpy 亂數產生 100 個點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x_data = np.random.rand(100).astype(np.float32)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y_data = x_data * 0.1 + 0.3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設定 W 權重等於 0.1 , b 權重等於 0.3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等等 tensorflow 幫我們慢慢地找出權重值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 = tf.Variable(tf.random_uniform([1], -1.0, 1.0))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 = tf.Variable(tf.zeros([1]))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= W * x_data + b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最小化均方誤差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 = tf.reduce_mean(tf.square(y - y_data))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 = tf.train.GradientDescentOptimizer(0.2)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= optimizer.minimize(loss)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 = tf.global_variables_initializer()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啟動圖表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 = tf.Session()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sess.run(init)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慢慢修改並找到線性權重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step in range(201):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sess.run(train)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if step % 20 == 0: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print(step, sess.run(W), sess.run(b))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plt.plot(x_data, y_data, 'ro', label='Original data')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plt.plot(x_data, sess.run(W) * x_data + sess.run(b), label='Fitted line')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plt.legend()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plt.show()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W: [0.1], b: [0.3]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5" name="Google Shape;515;g5cf1298d26_0_23"/>
          <p:cNvSpPr txBox="1"/>
          <p:nvPr/>
        </p:nvSpPr>
        <p:spPr>
          <a:xfrm>
            <a:off x="5367975" y="1051800"/>
            <a:ext cx="245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線性回歸範例</a:t>
            </a:r>
            <a:endParaRPr b="1" sz="2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g5cecf6c6dd_1_8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5cecf6c6dd_1_84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5cecf6c6dd_1_8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深度學習應用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g5cecf6c6dd_1_84"/>
          <p:cNvSpPr txBox="1"/>
          <p:nvPr/>
        </p:nvSpPr>
        <p:spPr>
          <a:xfrm>
            <a:off x="163650" y="1051800"/>
            <a:ext cx="83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運用深度學習技術，可以讓AI對某一幅畫的風格、色彩、明暗等元素進行學習，然後將這幅畫上的風格移植到另一幅上，而且效果非常不錯。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下面從左到右，依次是畢卡索、梵·高和莫奈風格的蒙娜麗莎。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g5cecf6c6dd_1_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250" y="2406000"/>
            <a:ext cx="7949501" cy="39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g5cecf6c6dd_1_590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g5cecf6c6dd_1_590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g5cecf6c6dd_1_590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</a:t>
            </a: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程式範例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23" name="Google Shape;523;g5cecf6c6dd_1_5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488" y="3978000"/>
            <a:ext cx="3629025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g5cecf6c6dd_1_5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063" y="1125350"/>
            <a:ext cx="3571875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g5cecf6c6dd_1_5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8838" y="3978000"/>
            <a:ext cx="3629025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g5cecf6c6dd_1_59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28838" y="1125350"/>
            <a:ext cx="3629025" cy="2400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7" name="Google Shape;527;g5cecf6c6dd_1_590"/>
          <p:cNvCxnSpPr>
            <a:endCxn id="526" idx="1"/>
          </p:cNvCxnSpPr>
          <p:nvPr/>
        </p:nvCxnSpPr>
        <p:spPr>
          <a:xfrm>
            <a:off x="4313038" y="2313500"/>
            <a:ext cx="715800" cy="12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8" name="Google Shape;528;g5cecf6c6dd_1_590"/>
          <p:cNvCxnSpPr>
            <a:endCxn id="525" idx="0"/>
          </p:cNvCxnSpPr>
          <p:nvPr/>
        </p:nvCxnSpPr>
        <p:spPr>
          <a:xfrm>
            <a:off x="6825050" y="3569400"/>
            <a:ext cx="18300" cy="40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9" name="Google Shape;529;g5cecf6c6dd_1_590"/>
          <p:cNvCxnSpPr>
            <a:stCxn id="525" idx="1"/>
            <a:endCxn id="523" idx="3"/>
          </p:cNvCxnSpPr>
          <p:nvPr/>
        </p:nvCxnSpPr>
        <p:spPr>
          <a:xfrm rot="10800000">
            <a:off x="4324438" y="5178150"/>
            <a:ext cx="704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g5cf1298d26_0_16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g5cf1298d26_0_16"/>
          <p:cNvSpPr/>
          <p:nvPr/>
        </p:nvSpPr>
        <p:spPr>
          <a:xfrm>
            <a:off x="2" y="89336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g5cf1298d26_0_16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TensorFlow程式範例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7" name="Google Shape;537;g5cf1298d26_0_16"/>
          <p:cNvSpPr txBox="1"/>
          <p:nvPr/>
        </p:nvSpPr>
        <p:spPr>
          <a:xfrm>
            <a:off x="559100" y="1051800"/>
            <a:ext cx="82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tensorflow as tf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numpy as np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matplotlib.pyplot as plt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用 numpy 亂數產生 100 個點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x_data = np.random.rand(100).astype(np.float32)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y_data = x_data * 0.1 + 0.3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設定 W 權重等於 0.1 , b 權重等於 0.3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等等 tensorflow 幫我們慢慢地找出權重值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 = tf.Variable(tf.random_uniform([1], -1.0, 1.0))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 = tf.Variable(tf.zeros([1]))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= W * x_data + b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最小化均方誤差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 = tf.reduce_mean(tf.square(y - y_data))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 = tf.train.GradientDescentOptimizer(0.2)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= optimizer.minimize(loss)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 = tf.global_variables_initializer()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啟動圖表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 = tf.Session()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sess.run(init)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慢慢修改並找到線性權重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step in range(201):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sess.run(train)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if step % 20 == 0: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print(step, sess.run(W), sess.run(b))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plt.plot(x_data, y_data, 'ro', label='Original data')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plt.plot(x_data, sess.run(W) * x_data + sess.run(b), label='Fitted line')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plt.legend()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plt.show()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 W: [0.1], b: [0.3]</a:t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12"/>
          <p:cNvPicPr preferRelativeResize="0"/>
          <p:nvPr/>
        </p:nvPicPr>
        <p:blipFill rotWithShape="1">
          <a:blip r:embed="rId3">
            <a:alphaModFix/>
          </a:blip>
          <a:srcRect b="21969" l="1096" r="-82" t="0"/>
          <a:stretch/>
        </p:blipFill>
        <p:spPr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3" name="Google Shape;543;p12"/>
          <p:cNvGrpSpPr/>
          <p:nvPr/>
        </p:nvGrpSpPr>
        <p:grpSpPr>
          <a:xfrm>
            <a:off x="1762028" y="2289390"/>
            <a:ext cx="5574643" cy="2279220"/>
            <a:chOff x="1327201" y="1936750"/>
            <a:chExt cx="6635699" cy="2713038"/>
          </a:xfrm>
        </p:grpSpPr>
        <p:sp>
          <p:nvSpPr>
            <p:cNvPr id="544" name="Google Shape;544;p12"/>
            <p:cNvSpPr/>
            <p:nvPr/>
          </p:nvSpPr>
          <p:spPr>
            <a:xfrm>
              <a:off x="1497013" y="2430463"/>
              <a:ext cx="6008687" cy="2219325"/>
            </a:xfrm>
            <a:custGeom>
              <a:rect b="b" l="l" r="r" t="t"/>
              <a:pathLst>
                <a:path extrusionOk="0" h="2220686" w="6008914">
                  <a:moveTo>
                    <a:pt x="0" y="452846"/>
                  </a:moveTo>
                  <a:lnTo>
                    <a:pt x="252548" y="1793966"/>
                  </a:lnTo>
                  <a:lnTo>
                    <a:pt x="5320937" y="2220686"/>
                  </a:lnTo>
                  <a:lnTo>
                    <a:pt x="6008914" y="0"/>
                  </a:lnTo>
                  <a:lnTo>
                    <a:pt x="0" y="452846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7562850" y="2482850"/>
              <a:ext cx="400050" cy="158750"/>
            </a:xfrm>
            <a:custGeom>
              <a:rect b="b" l="l" r="r" t="t"/>
              <a:pathLst>
                <a:path extrusionOk="0" h="158750" w="400050">
                  <a:moveTo>
                    <a:pt x="0" y="152400"/>
                  </a:moveTo>
                  <a:lnTo>
                    <a:pt x="374650" y="0"/>
                  </a:lnTo>
                  <a:lnTo>
                    <a:pt x="400050" y="15875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7435850" y="1936750"/>
              <a:ext cx="368300" cy="342900"/>
            </a:xfrm>
            <a:custGeom>
              <a:rect b="b" l="l" r="r" t="t"/>
              <a:pathLst>
                <a:path extrusionOk="0" h="342900" w="368300">
                  <a:moveTo>
                    <a:pt x="0" y="342900"/>
                  </a:moveTo>
                  <a:lnTo>
                    <a:pt x="254000" y="0"/>
                  </a:lnTo>
                  <a:lnTo>
                    <a:pt x="368300" y="139700"/>
                  </a:lnTo>
                  <a:lnTo>
                    <a:pt x="0" y="342900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2"/>
            <p:cNvSpPr txBox="1"/>
            <p:nvPr/>
          </p:nvSpPr>
          <p:spPr>
            <a:xfrm rot="-254625">
              <a:off x="1381125" y="2597782"/>
              <a:ext cx="6124575" cy="1684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7200"/>
                <a:buFont typeface="Arial"/>
                <a:buNone/>
              </a:pPr>
              <a:r>
                <a:rPr lang="en-US" sz="7200">
                  <a:solidFill>
                    <a:schemeClr val="lt1"/>
                  </a:solidFill>
                  <a:latin typeface="Bodoni"/>
                  <a:ea typeface="Bodoni"/>
                  <a:cs typeface="Bodoni"/>
                  <a:sym typeface="Bodoni"/>
                </a:rPr>
                <a:t>THANKS</a:t>
              </a:r>
              <a:endParaRPr sz="7200">
                <a:solidFill>
                  <a:schemeClr val="lt1"/>
                </a:solidFill>
                <a:latin typeface="Bodoni"/>
                <a:ea typeface="Bodoni"/>
                <a:cs typeface="Bodoni"/>
                <a:sym typeface="Bodoni"/>
              </a:endParaRPr>
            </a:p>
          </p:txBody>
        </p:sp>
        <p:sp>
          <p:nvSpPr>
            <p:cNvPr id="548" name="Google Shape;548;p12"/>
            <p:cNvSpPr txBox="1"/>
            <p:nvPr/>
          </p:nvSpPr>
          <p:spPr>
            <a:xfrm rot="298406">
              <a:off x="4632325" y="4078288"/>
              <a:ext cx="2170113" cy="3921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400">
                  <a:solidFill>
                    <a:schemeClr val="lt1"/>
                  </a:solidFill>
                  <a:latin typeface="Bell MT"/>
                  <a:ea typeface="Bell MT"/>
                  <a:cs typeface="Bell MT"/>
                  <a:sym typeface="Bell MT"/>
                </a:rPr>
                <a:t>@</a:t>
              </a: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benxinxin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5cecf6c6dd_1_9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5cecf6c6dd_1_94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5cecf6c6dd_1_9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深度學習應用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g5cecf6c6dd_1_94"/>
          <p:cNvSpPr txBox="1"/>
          <p:nvPr/>
        </p:nvSpPr>
        <p:spPr>
          <a:xfrm>
            <a:off x="163650" y="1051800"/>
            <a:ext cx="83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Google的Deepmind團隊用深度強化技術教會了AI玩《打磚塊》</a:t>
            </a: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測試過程中，電腦並沒有依據任何遊戲規則被進行特殊的編成，他們只是將鍵盤的控制權交給AI，然後對它進行不斷地訓練。起初，AI玩得十分糟糕；但經過兩個小時的訓練之後，畫風就變成了這個樣子的：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g5cecf6c6dd_1_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5075" y="2629750"/>
            <a:ext cx="3113850" cy="383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5cecf6c6dd_1_107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5cecf6c6dd_1_107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5cecf6c6dd_1_107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g5cecf6c6dd_1_107"/>
          <p:cNvSpPr txBox="1"/>
          <p:nvPr/>
        </p:nvSpPr>
        <p:spPr>
          <a:xfrm>
            <a:off x="163650" y="1051800"/>
            <a:ext cx="83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機器學習(Machine Learning)指的是：機器透過以往資料的學習，找到資料的特徵(Features)規則後，建立數學統計模型，對之後輸入的資料進行分析與判斷的一種人工智慧技術。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❖"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機器學習主要有下列四個步驟：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46" name="Google Shape;146;g5cecf6c6dd_1_107"/>
          <p:cNvGrpSpPr/>
          <p:nvPr/>
        </p:nvGrpSpPr>
        <p:grpSpPr>
          <a:xfrm>
            <a:off x="1261160" y="3621199"/>
            <a:ext cx="6188188" cy="2041351"/>
            <a:chOff x="2057400" y="2822575"/>
            <a:chExt cx="5360988" cy="1768475"/>
          </a:xfrm>
        </p:grpSpPr>
        <p:sp>
          <p:nvSpPr>
            <p:cNvPr id="147" name="Google Shape;147;g5cecf6c6dd_1_107"/>
            <p:cNvSpPr/>
            <p:nvPr/>
          </p:nvSpPr>
          <p:spPr>
            <a:xfrm>
              <a:off x="4392613" y="3005138"/>
              <a:ext cx="1427162" cy="1404937"/>
            </a:xfrm>
            <a:custGeom>
              <a:rect b="b" l="l" r="r" t="t"/>
              <a:pathLst>
                <a:path extrusionOk="0" h="143" w="145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0800" rotWithShape="0" algn="tl" dir="2700000" dist="254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432000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g5cecf6c6dd_1_107"/>
            <p:cNvSpPr/>
            <p:nvPr/>
          </p:nvSpPr>
          <p:spPr>
            <a:xfrm>
              <a:off x="3090863" y="3097213"/>
              <a:ext cx="1247775" cy="1219200"/>
            </a:xfrm>
            <a:custGeom>
              <a:rect b="b" l="l" r="r" t="t"/>
              <a:pathLst>
                <a:path extrusionOk="0" h="124" w="127">
                  <a:moveTo>
                    <a:pt x="127" y="64"/>
                  </a:moveTo>
                  <a:cubicBezTo>
                    <a:pt x="127" y="71"/>
                    <a:pt x="117" y="76"/>
                    <a:pt x="117" y="76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4" y="124"/>
                    <a:pt x="2" y="123"/>
                  </a:cubicBezTo>
                  <a:cubicBezTo>
                    <a:pt x="0" y="121"/>
                    <a:pt x="1" y="118"/>
                    <a:pt x="1" y="118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6" y="94"/>
                    <a:pt x="39" y="81"/>
                    <a:pt x="39" y="62"/>
                  </a:cubicBezTo>
                  <a:cubicBezTo>
                    <a:pt x="40" y="48"/>
                    <a:pt x="19" y="38"/>
                    <a:pt x="19" y="3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8" y="2"/>
                    <a:pt x="32" y="1"/>
                  </a:cubicBezTo>
                  <a:cubicBezTo>
                    <a:pt x="36" y="0"/>
                    <a:pt x="39" y="2"/>
                    <a:pt x="39" y="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7" y="57"/>
                    <a:pt x="127" y="64"/>
                  </a:cubicBezTo>
                  <a:close/>
                </a:path>
              </a:pathLst>
            </a:custGeom>
            <a:solidFill>
              <a:srgbClr val="8296B0"/>
            </a:solidFill>
            <a:ln>
              <a:noFill/>
            </a:ln>
            <a:effectLst>
              <a:outerShdw blurRad="50800" rotWithShape="0" algn="tl" dir="2700000" dist="254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288000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g5cecf6c6dd_1_107"/>
            <p:cNvSpPr/>
            <p:nvPr/>
          </p:nvSpPr>
          <p:spPr>
            <a:xfrm>
              <a:off x="2057400" y="3205163"/>
              <a:ext cx="990600" cy="1003300"/>
            </a:xfrm>
            <a:custGeom>
              <a:rect b="b" l="l" r="r" t="t"/>
              <a:pathLst>
                <a:path extrusionOk="0" h="102" w="101">
                  <a:moveTo>
                    <a:pt x="15" y="31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2" y="2"/>
                    <a:pt x="26" y="1"/>
                  </a:cubicBezTo>
                  <a:cubicBezTo>
                    <a:pt x="29" y="0"/>
                    <a:pt x="32" y="2"/>
                    <a:pt x="32" y="2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101" y="46"/>
                    <a:pt x="101" y="51"/>
                  </a:cubicBezTo>
                  <a:cubicBezTo>
                    <a:pt x="101" y="60"/>
                    <a:pt x="94" y="63"/>
                    <a:pt x="94" y="63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2"/>
                    <a:pt x="3" y="102"/>
                    <a:pt x="2" y="101"/>
                  </a:cubicBezTo>
                  <a:cubicBezTo>
                    <a:pt x="0" y="99"/>
                    <a:pt x="0" y="97"/>
                    <a:pt x="0" y="97"/>
                  </a:cubicBezTo>
                  <a:cubicBezTo>
                    <a:pt x="5" y="77"/>
                    <a:pt x="5" y="77"/>
                    <a:pt x="5" y="77"/>
                  </a:cubicBezTo>
                  <a:lnTo>
                    <a:pt x="15" y="31"/>
                  </a:lnTo>
                  <a:close/>
                </a:path>
              </a:pathLst>
            </a:custGeom>
            <a:solidFill>
              <a:srgbClr val="ACB8CA"/>
            </a:solidFill>
            <a:ln>
              <a:noFill/>
            </a:ln>
            <a:effectLst>
              <a:outerShdw blurRad="50800" rotWithShape="0" algn="tl" dir="2700000" dist="254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g5cecf6c6dd_1_107"/>
            <p:cNvSpPr/>
            <p:nvPr/>
          </p:nvSpPr>
          <p:spPr>
            <a:xfrm>
              <a:off x="5621338" y="2822575"/>
              <a:ext cx="1797050" cy="1768475"/>
            </a:xfrm>
            <a:custGeom>
              <a:rect b="b" l="l" r="r" t="t"/>
              <a:pathLst>
                <a:path extrusionOk="0" h="143" w="145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rgbClr val="323F4F"/>
            </a:solidFill>
            <a:ln>
              <a:noFill/>
            </a:ln>
            <a:effectLst>
              <a:outerShdw blurRad="50800" rotWithShape="0" algn="tl" dir="2700000" dist="254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540000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04</a:t>
              </a:r>
              <a:endParaRPr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g5cecf6c6dd_1_107"/>
            <p:cNvSpPr/>
            <p:nvPr/>
          </p:nvSpPr>
          <p:spPr>
            <a:xfrm>
              <a:off x="2301875" y="3287713"/>
              <a:ext cx="108000" cy="108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52" name="Google Shape;152;g5cecf6c6dd_1_107"/>
            <p:cNvSpPr/>
            <p:nvPr/>
          </p:nvSpPr>
          <p:spPr>
            <a:xfrm>
              <a:off x="3160713" y="4122738"/>
              <a:ext cx="108000" cy="108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53" name="Google Shape;153;g5cecf6c6dd_1_107"/>
            <p:cNvSpPr/>
            <p:nvPr/>
          </p:nvSpPr>
          <p:spPr>
            <a:xfrm>
              <a:off x="4733925" y="3100388"/>
              <a:ext cx="108000" cy="108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54" name="Google Shape;154;g5cecf6c6dd_1_107"/>
            <p:cNvSpPr/>
            <p:nvPr/>
          </p:nvSpPr>
          <p:spPr>
            <a:xfrm>
              <a:off x="5694363" y="4411663"/>
              <a:ext cx="108000" cy="108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155" name="Google Shape;155;g5cecf6c6dd_1_107"/>
          <p:cNvSpPr txBox="1"/>
          <p:nvPr/>
        </p:nvSpPr>
        <p:spPr>
          <a:xfrm>
            <a:off x="489800" y="3093250"/>
            <a:ext cx="223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訓練資料獲取</a:t>
            </a:r>
            <a:endParaRPr sz="2400"/>
          </a:p>
        </p:txBody>
      </p:sp>
      <p:sp>
        <p:nvSpPr>
          <p:cNvPr id="156" name="Google Shape;156;g5cecf6c6dd_1_107"/>
          <p:cNvSpPr txBox="1"/>
          <p:nvPr/>
        </p:nvSpPr>
        <p:spPr>
          <a:xfrm>
            <a:off x="2049277" y="5691150"/>
            <a:ext cx="19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特徵擷取</a:t>
            </a:r>
            <a:endParaRPr sz="2400"/>
          </a:p>
        </p:txBody>
      </p:sp>
      <p:sp>
        <p:nvSpPr>
          <p:cNvPr id="157" name="Google Shape;157;g5cecf6c6dd_1_107"/>
          <p:cNvSpPr txBox="1"/>
          <p:nvPr/>
        </p:nvSpPr>
        <p:spPr>
          <a:xfrm>
            <a:off x="3863152" y="3093250"/>
            <a:ext cx="19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建立模型</a:t>
            </a:r>
            <a:endParaRPr sz="2400"/>
          </a:p>
        </p:txBody>
      </p:sp>
      <p:sp>
        <p:nvSpPr>
          <p:cNvPr id="158" name="Google Shape;158;g5cecf6c6dd_1_107"/>
          <p:cNvSpPr txBox="1"/>
          <p:nvPr/>
        </p:nvSpPr>
        <p:spPr>
          <a:xfrm>
            <a:off x="5882852" y="5691150"/>
            <a:ext cx="19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以此模型來</a:t>
            </a:r>
            <a:endParaRPr b="1" sz="2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輸出結果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5cecf6c6dd_1_20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5cecf6c6dd_1_204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5cecf6c6dd_1_20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66" name="Google Shape;166;g5cecf6c6dd_1_204"/>
          <p:cNvGrpSpPr/>
          <p:nvPr/>
        </p:nvGrpSpPr>
        <p:grpSpPr>
          <a:xfrm>
            <a:off x="1194684" y="1526296"/>
            <a:ext cx="6639136" cy="4471001"/>
            <a:chOff x="1493100" y="1859249"/>
            <a:chExt cx="6139957" cy="4134839"/>
          </a:xfrm>
        </p:grpSpPr>
        <p:sp>
          <p:nvSpPr>
            <p:cNvPr id="167" name="Google Shape;167;g5cecf6c6dd_1_204"/>
            <p:cNvSpPr txBox="1"/>
            <p:nvPr/>
          </p:nvSpPr>
          <p:spPr>
            <a:xfrm flipH="1">
              <a:off x="4481475" y="2219325"/>
              <a:ext cx="576300" cy="3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ADB9CA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01</a:t>
              </a:r>
              <a:endParaRPr b="1" sz="3200">
                <a:solidFill>
                  <a:srgbClr val="ADB9CA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68" name="Google Shape;168;g5cecf6c6dd_1_204"/>
            <p:cNvSpPr txBox="1"/>
            <p:nvPr/>
          </p:nvSpPr>
          <p:spPr>
            <a:xfrm flipH="1">
              <a:off x="3548025" y="3432175"/>
              <a:ext cx="576300" cy="3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8497B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02</a:t>
              </a:r>
              <a:endParaRPr b="1" sz="3200">
                <a:solidFill>
                  <a:srgbClr val="8497B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69" name="Google Shape;169;g5cecf6c6dd_1_204"/>
            <p:cNvSpPr txBox="1"/>
            <p:nvPr/>
          </p:nvSpPr>
          <p:spPr>
            <a:xfrm flipH="1">
              <a:off x="5122825" y="4025900"/>
              <a:ext cx="576300" cy="3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44546A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03</a:t>
              </a:r>
              <a:endParaRPr b="1" sz="3200">
                <a:solidFill>
                  <a:srgbClr val="44546A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70" name="Google Shape;170;g5cecf6c6dd_1_204"/>
            <p:cNvSpPr txBox="1"/>
            <p:nvPr/>
          </p:nvSpPr>
          <p:spPr>
            <a:xfrm flipH="1">
              <a:off x="4067138" y="5337175"/>
              <a:ext cx="576300" cy="3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33F5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04</a:t>
              </a:r>
              <a:endParaRPr b="1" sz="3200">
                <a:solidFill>
                  <a:srgbClr val="333F5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71" name="Google Shape;171;g5cecf6c6dd_1_204"/>
            <p:cNvSpPr/>
            <p:nvPr/>
          </p:nvSpPr>
          <p:spPr>
            <a:xfrm rot="-1266572">
              <a:off x="1566877" y="2389596"/>
              <a:ext cx="3130142" cy="992931"/>
            </a:xfrm>
            <a:custGeom>
              <a:rect b="b" l="l" r="r" t="t"/>
              <a:pathLst>
                <a:path extrusionOk="0" h="993350" w="3131463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ADB9CA"/>
            </a:solidFill>
            <a:ln>
              <a:noFill/>
            </a:ln>
          </p:spPr>
          <p:txBody>
            <a:bodyPr anchorCtr="0" anchor="ctr" bIns="0" lIns="360000" spcFirstLastPara="1" rIns="360000" wrap="square" tIns="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5cecf6c6dd_1_204"/>
            <p:cNvSpPr/>
            <p:nvPr/>
          </p:nvSpPr>
          <p:spPr>
            <a:xfrm rot="-1266572">
              <a:off x="3853164" y="2570518"/>
              <a:ext cx="3130142" cy="992931"/>
            </a:xfrm>
            <a:custGeom>
              <a:rect b="b" l="l" r="r" t="t"/>
              <a:pathLst>
                <a:path extrusionOk="0" h="993350" w="3131463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8497B0"/>
            </a:solidFill>
            <a:ln>
              <a:noFill/>
            </a:ln>
          </p:spPr>
          <p:txBody>
            <a:bodyPr anchorCtr="0" anchor="ctr" bIns="0" lIns="360000" spcFirstLastPara="1" rIns="360000" wrap="square" tIns="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5cecf6c6dd_1_204"/>
            <p:cNvSpPr/>
            <p:nvPr/>
          </p:nvSpPr>
          <p:spPr>
            <a:xfrm rot="-1266572">
              <a:off x="2206586" y="4268910"/>
              <a:ext cx="3130142" cy="992931"/>
            </a:xfrm>
            <a:custGeom>
              <a:rect b="b" l="l" r="r" t="t"/>
              <a:pathLst>
                <a:path extrusionOk="0" h="993350" w="3131463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</p:spPr>
          <p:txBody>
            <a:bodyPr anchorCtr="0" anchor="ctr" bIns="0" lIns="360000" spcFirstLastPara="1" rIns="360000" wrap="square" tIns="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5cecf6c6dd_1_204"/>
            <p:cNvSpPr/>
            <p:nvPr/>
          </p:nvSpPr>
          <p:spPr>
            <a:xfrm rot="-1266572">
              <a:off x="4429139" y="4470809"/>
              <a:ext cx="3130142" cy="992931"/>
            </a:xfrm>
            <a:custGeom>
              <a:rect b="b" l="l" r="r" t="t"/>
              <a:pathLst>
                <a:path extrusionOk="0" h="993350" w="3131463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333F50"/>
            </a:solidFill>
            <a:ln>
              <a:noFill/>
            </a:ln>
          </p:spPr>
          <p:txBody>
            <a:bodyPr anchorCtr="0" anchor="ctr" bIns="0" lIns="360000" spcFirstLastPara="1" rIns="360000" wrap="square" tIns="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" name="Google Shape;175;g5cecf6c6dd_1_204"/>
          <p:cNvSpPr/>
          <p:nvPr/>
        </p:nvSpPr>
        <p:spPr>
          <a:xfrm rot="-1235029">
            <a:off x="1694841" y="2320217"/>
            <a:ext cx="2608531" cy="7386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監督式學習</a:t>
            </a:r>
            <a:endParaRPr sz="3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76" name="Google Shape;176;g5cecf6c6dd_1_204"/>
          <p:cNvSpPr/>
          <p:nvPr/>
        </p:nvSpPr>
        <p:spPr>
          <a:xfrm rot="-1235029">
            <a:off x="4196114" y="2561243"/>
            <a:ext cx="2608531" cy="7386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非監督式學習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5cecf6c6dd_1_204"/>
          <p:cNvSpPr/>
          <p:nvPr/>
        </p:nvSpPr>
        <p:spPr>
          <a:xfrm rot="-1235029">
            <a:off x="2388328" y="4361212"/>
            <a:ext cx="2608531" cy="7386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半監督式學習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5cecf6c6dd_1_204"/>
          <p:cNvSpPr/>
          <p:nvPr/>
        </p:nvSpPr>
        <p:spPr>
          <a:xfrm rot="-1235029">
            <a:off x="4798805" y="4633331"/>
            <a:ext cx="2608531" cy="7386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增強式學習</a:t>
            </a:r>
            <a:endParaRPr sz="3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5cecf6c6dd_1_34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5cecf6c6dd_1_34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5cecf6c6dd_1_34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監督式學習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g5cecf6c6dd_1_34"/>
          <p:cNvSpPr/>
          <p:nvPr/>
        </p:nvSpPr>
        <p:spPr>
          <a:xfrm flipH="1">
            <a:off x="425725" y="1449450"/>
            <a:ext cx="2492700" cy="16518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g5cecf6c6dd_1_34"/>
          <p:cNvSpPr/>
          <p:nvPr/>
        </p:nvSpPr>
        <p:spPr>
          <a:xfrm flipH="1">
            <a:off x="425724" y="3319300"/>
            <a:ext cx="2492700" cy="6036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貓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g5cecf6c6dd_1_34"/>
          <p:cNvSpPr/>
          <p:nvPr/>
        </p:nvSpPr>
        <p:spPr>
          <a:xfrm flipH="1">
            <a:off x="3761225" y="2351544"/>
            <a:ext cx="2827800" cy="9099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機器學習模型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g5cecf6c6dd_1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450" y="1567600"/>
            <a:ext cx="2123250" cy="1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5cecf6c6dd_1_34"/>
          <p:cNvSpPr/>
          <p:nvPr/>
        </p:nvSpPr>
        <p:spPr>
          <a:xfrm flipH="1">
            <a:off x="425725" y="4646950"/>
            <a:ext cx="2492700" cy="165180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1" name="Google Shape;191;g5cecf6c6dd_1_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450" y="4769979"/>
            <a:ext cx="2123250" cy="14057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2" name="Google Shape;192;g5cecf6c6dd_1_34"/>
          <p:cNvCxnSpPr>
            <a:stCxn id="186" idx="1"/>
            <a:endCxn id="188" idx="3"/>
          </p:cNvCxnSpPr>
          <p:nvPr/>
        </p:nvCxnSpPr>
        <p:spPr>
          <a:xfrm>
            <a:off x="2918425" y="2275350"/>
            <a:ext cx="842700" cy="5310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g5cecf6c6dd_1_34"/>
          <p:cNvCxnSpPr>
            <a:stCxn id="187" idx="1"/>
            <a:endCxn id="188" idx="3"/>
          </p:cNvCxnSpPr>
          <p:nvPr/>
        </p:nvCxnSpPr>
        <p:spPr>
          <a:xfrm flipH="1" rot="10800000">
            <a:off x="2918424" y="2806600"/>
            <a:ext cx="842700" cy="8145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g5cecf6c6dd_1_34"/>
          <p:cNvCxnSpPr>
            <a:stCxn id="190" idx="1"/>
            <a:endCxn id="195" idx="3"/>
          </p:cNvCxnSpPr>
          <p:nvPr/>
        </p:nvCxnSpPr>
        <p:spPr>
          <a:xfrm>
            <a:off x="2918425" y="5472850"/>
            <a:ext cx="842700" cy="6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g5cecf6c6dd_1_34"/>
          <p:cNvSpPr/>
          <p:nvPr/>
        </p:nvSpPr>
        <p:spPr>
          <a:xfrm>
            <a:off x="4753775" y="3559475"/>
            <a:ext cx="842700" cy="11604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ADB9CA"/>
              </a:gs>
              <a:gs pos="33000">
                <a:srgbClr val="8497B0"/>
              </a:gs>
              <a:gs pos="72000">
                <a:srgbClr val="44546A"/>
              </a:gs>
              <a:gs pos="100000">
                <a:srgbClr val="333F50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5cecf6c6dd_1_34"/>
          <p:cNvSpPr/>
          <p:nvPr/>
        </p:nvSpPr>
        <p:spPr>
          <a:xfrm flipH="1">
            <a:off x="3761225" y="5023900"/>
            <a:ext cx="2827800" cy="9099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機器學習模型</a:t>
            </a:r>
            <a:endParaRPr sz="2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97" name="Google Shape;197;g5cecf6c6dd_1_34"/>
          <p:cNvSpPr/>
          <p:nvPr/>
        </p:nvSpPr>
        <p:spPr>
          <a:xfrm flipH="1">
            <a:off x="7312575" y="5023900"/>
            <a:ext cx="1403700" cy="9099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貓</a:t>
            </a:r>
            <a:endParaRPr sz="24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98" name="Google Shape;198;g5cecf6c6dd_1_34"/>
          <p:cNvCxnSpPr>
            <a:stCxn id="195" idx="1"/>
            <a:endCxn id="197" idx="3"/>
          </p:cNvCxnSpPr>
          <p:nvPr/>
        </p:nvCxnSpPr>
        <p:spPr>
          <a:xfrm>
            <a:off x="6589025" y="5478850"/>
            <a:ext cx="723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5cecf6c6dd_1_251"/>
          <p:cNvPicPr preferRelativeResize="0"/>
          <p:nvPr/>
        </p:nvPicPr>
        <p:blipFill rotWithShape="1">
          <a:blip r:embed="rId3">
            <a:alphaModFix/>
          </a:blip>
          <a:srcRect b="21966" l="1098" r="-89" t="0"/>
          <a:stretch/>
        </p:blipFill>
        <p:spPr>
          <a:xfrm>
            <a:off x="1" y="0"/>
            <a:ext cx="91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5cecf6c6dd_1_251"/>
          <p:cNvSpPr/>
          <p:nvPr/>
        </p:nvSpPr>
        <p:spPr>
          <a:xfrm>
            <a:off x="2" y="899410"/>
            <a:ext cx="9144000" cy="58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5cecf6c6dd_1_251"/>
          <p:cNvSpPr txBox="1"/>
          <p:nvPr/>
        </p:nvSpPr>
        <p:spPr>
          <a:xfrm>
            <a:off x="239842" y="211300"/>
            <a:ext cx="433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非</a:t>
            </a: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監督式學習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g5cecf6c6dd_1_251"/>
          <p:cNvSpPr/>
          <p:nvPr/>
        </p:nvSpPr>
        <p:spPr>
          <a:xfrm flipH="1">
            <a:off x="379050" y="1190600"/>
            <a:ext cx="8385900" cy="1651800"/>
          </a:xfrm>
          <a:prstGeom prst="rect">
            <a:avLst/>
          </a:prstGeom>
          <a:solidFill>
            <a:srgbClr val="ACB8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g5cecf6c6dd_1_251"/>
          <p:cNvSpPr/>
          <p:nvPr/>
        </p:nvSpPr>
        <p:spPr>
          <a:xfrm flipH="1">
            <a:off x="3158100" y="3207594"/>
            <a:ext cx="2827800" cy="909900"/>
          </a:xfrm>
          <a:prstGeom prst="rect">
            <a:avLst/>
          </a:prstGeom>
          <a:gradFill>
            <a:gsLst>
              <a:gs pos="0">
                <a:srgbClr val="ADB9CA"/>
              </a:gs>
              <a:gs pos="33000">
                <a:srgbClr val="8497B0"/>
              </a:gs>
              <a:gs pos="72000">
                <a:srgbClr val="44546A"/>
              </a:gs>
              <a:gs pos="100000">
                <a:srgbClr val="333F5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機器學習模型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g5cecf6c6dd_1_2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425" y="1308750"/>
            <a:ext cx="2055575" cy="14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5cecf6c6dd_1_251"/>
          <p:cNvSpPr/>
          <p:nvPr/>
        </p:nvSpPr>
        <p:spPr>
          <a:xfrm flipH="1">
            <a:off x="273450" y="4646950"/>
            <a:ext cx="4146300" cy="165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0" name="Google Shape;210;g5cecf6c6dd_1_2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2775" y="1313629"/>
            <a:ext cx="2123249" cy="14057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g5cecf6c6dd_1_251"/>
          <p:cNvCxnSpPr>
            <a:stCxn id="206" idx="2"/>
            <a:endCxn id="207" idx="0"/>
          </p:cNvCxnSpPr>
          <p:nvPr/>
        </p:nvCxnSpPr>
        <p:spPr>
          <a:xfrm>
            <a:off x="4572000" y="2842400"/>
            <a:ext cx="0" cy="3651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g5cecf6c6dd_1_251"/>
          <p:cNvCxnSpPr>
            <a:stCxn id="207" idx="2"/>
            <a:endCxn id="209" idx="0"/>
          </p:cNvCxnSpPr>
          <p:nvPr/>
        </p:nvCxnSpPr>
        <p:spPr>
          <a:xfrm flipH="1">
            <a:off x="2346600" y="4117494"/>
            <a:ext cx="2225400" cy="529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13" name="Google Shape;213;g5cecf6c6dd_1_251"/>
          <p:cNvPicPr preferRelativeResize="0"/>
          <p:nvPr/>
        </p:nvPicPr>
        <p:blipFill rotWithShape="1">
          <a:blip r:embed="rId6">
            <a:alphaModFix/>
          </a:blip>
          <a:srcRect b="0" l="8062" r="0" t="0"/>
          <a:stretch/>
        </p:blipFill>
        <p:spPr>
          <a:xfrm>
            <a:off x="2590800" y="1308750"/>
            <a:ext cx="1951976" cy="14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5cecf6c6dd_1_251"/>
          <p:cNvPicPr preferRelativeResize="0"/>
          <p:nvPr/>
        </p:nvPicPr>
        <p:blipFill rotWithShape="1">
          <a:blip r:embed="rId7">
            <a:alphaModFix/>
          </a:blip>
          <a:srcRect b="0" l="7128" r="29391" t="0"/>
          <a:stretch/>
        </p:blipFill>
        <p:spPr>
          <a:xfrm>
            <a:off x="6600175" y="1313625"/>
            <a:ext cx="1951974" cy="14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5cecf6c6dd_1_251"/>
          <p:cNvSpPr/>
          <p:nvPr/>
        </p:nvSpPr>
        <p:spPr>
          <a:xfrm flipH="1">
            <a:off x="4724547" y="4646942"/>
            <a:ext cx="4146300" cy="165180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16" name="Google Shape;216;g5cecf6c6dd_1_2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825" y="4765100"/>
            <a:ext cx="2055575" cy="14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5cecf6c6dd_1_2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7975" y="4769979"/>
            <a:ext cx="2123250" cy="140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5cecf6c6dd_1_251"/>
          <p:cNvPicPr preferRelativeResize="0"/>
          <p:nvPr/>
        </p:nvPicPr>
        <p:blipFill rotWithShape="1">
          <a:blip r:embed="rId6">
            <a:alphaModFix/>
          </a:blip>
          <a:srcRect b="0" l="8062" r="0" t="0"/>
          <a:stretch/>
        </p:blipFill>
        <p:spPr>
          <a:xfrm>
            <a:off x="4866450" y="4765100"/>
            <a:ext cx="1951976" cy="14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5cecf6c6dd_1_251"/>
          <p:cNvPicPr preferRelativeResize="0"/>
          <p:nvPr/>
        </p:nvPicPr>
        <p:blipFill rotWithShape="1">
          <a:blip r:embed="rId7">
            <a:alphaModFix/>
          </a:blip>
          <a:srcRect b="0" l="7128" r="29391" t="0"/>
          <a:stretch/>
        </p:blipFill>
        <p:spPr>
          <a:xfrm>
            <a:off x="6818425" y="4769975"/>
            <a:ext cx="1951974" cy="1405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g5cecf6c6dd_1_251"/>
          <p:cNvCxnSpPr>
            <a:stCxn id="207" idx="2"/>
            <a:endCxn id="215" idx="0"/>
          </p:cNvCxnSpPr>
          <p:nvPr/>
        </p:nvCxnSpPr>
        <p:spPr>
          <a:xfrm>
            <a:off x="4572000" y="4117494"/>
            <a:ext cx="2225700" cy="529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004358"/>
      </a:dk2>
      <a:lt2>
        <a:srgbClr val="E2DFCC"/>
      </a:lt2>
      <a:accent1>
        <a:srgbClr val="006382"/>
      </a:accent1>
      <a:accent2>
        <a:srgbClr val="1F8A70"/>
      </a:accent2>
      <a:accent3>
        <a:srgbClr val="BEDB39"/>
      </a:accent3>
      <a:accent4>
        <a:srgbClr val="FFE11A"/>
      </a:accent4>
      <a:accent5>
        <a:srgbClr val="FD7400"/>
      </a:accent5>
      <a:accent6>
        <a:srgbClr val="977B2D"/>
      </a:accent6>
      <a:hlink>
        <a:srgbClr val="006382"/>
      </a:hlink>
      <a:folHlink>
        <a:srgbClr val="1F8A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2014-11-18T06:19:37Z</dcterms:created>
  <dc:creator>王辛</dc:creator>
</cp:coreProperties>
</file>